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0"/>
  </p:notesMasterIdLst>
  <p:sldIdLst>
    <p:sldId id="345" r:id="rId2"/>
    <p:sldId id="354" r:id="rId3"/>
    <p:sldId id="340" r:id="rId4"/>
    <p:sldId id="374" r:id="rId5"/>
    <p:sldId id="364" r:id="rId6"/>
    <p:sldId id="366" r:id="rId7"/>
    <p:sldId id="367" r:id="rId8"/>
    <p:sldId id="3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1262" autoAdjust="0"/>
  </p:normalViewPr>
  <p:slideViewPr>
    <p:cSldViewPr snapToGrid="0">
      <p:cViewPr varScale="1">
        <p:scale>
          <a:sx n="55" d="100"/>
          <a:sy n="55" d="100"/>
        </p:scale>
        <p:origin x="12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61BB0-8422-4EBF-8746-B44F46E6272B}" type="datetimeFigureOut">
              <a:rPr lang="en-US" smtClean="0"/>
              <a:t>2021-10-31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13EB3-0078-4FC2-8E30-1EFC6B3C6DC4}" type="slidenum">
              <a:rPr lang="en-US" smtClean="0"/>
              <a:t>‹#›</a:t>
            </a:fld>
            <a:endParaRPr lang="en-US"/>
          </a:p>
        </p:txBody>
      </p:sp>
    </p:spTree>
    <p:extLst>
      <p:ext uri="{BB962C8B-B14F-4D97-AF65-F5344CB8AC3E}">
        <p14:creationId xmlns:p14="http://schemas.microsoft.com/office/powerpoint/2010/main" val="838541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Contrary to scientific belief, the Universe did not start 13.8 billion years ago. Actually, the Universe formed in 2006.</a:t>
            </a:r>
          </a:p>
        </p:txBody>
      </p:sp>
      <p:sp>
        <p:nvSpPr>
          <p:cNvPr id="4" name="Slide Number Placeholder 3"/>
          <p:cNvSpPr>
            <a:spLocks noGrp="1"/>
          </p:cNvSpPr>
          <p:nvPr>
            <p:ph type="sldNum" sz="quarter" idx="5"/>
          </p:nvPr>
        </p:nvSpPr>
        <p:spPr/>
        <p:txBody>
          <a:bodyPr/>
          <a:lstStyle/>
          <a:p>
            <a:fld id="{27813EB3-0078-4FC2-8E30-1EFC6B3C6DC4}" type="slidenum">
              <a:rPr lang="en-US" smtClean="0"/>
              <a:t>1</a:t>
            </a:fld>
            <a:endParaRPr lang="en-US"/>
          </a:p>
        </p:txBody>
      </p:sp>
    </p:spTree>
    <p:extLst>
      <p:ext uri="{BB962C8B-B14F-4D97-AF65-F5344CB8AC3E}">
        <p14:creationId xmlns:p14="http://schemas.microsoft.com/office/powerpoint/2010/main" val="359410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We’re not going to talk about this global superpower called: K-Pop. We are going to dive into their ancestor: K-Theatre. What’s fostering downstage in the Korean Peninsula? And maybe in a few decade when what’s upstage gets its act together, we can talk about that.</a:t>
            </a:r>
          </a:p>
        </p:txBody>
      </p:sp>
      <p:sp>
        <p:nvSpPr>
          <p:cNvPr id="4" name="Slide Number Placeholder 3"/>
          <p:cNvSpPr>
            <a:spLocks noGrp="1"/>
          </p:cNvSpPr>
          <p:nvPr>
            <p:ph type="sldNum" sz="quarter" idx="5"/>
          </p:nvPr>
        </p:nvSpPr>
        <p:spPr/>
        <p:txBody>
          <a:bodyPr/>
          <a:lstStyle/>
          <a:p>
            <a:fld id="{27813EB3-0078-4FC2-8E30-1EFC6B3C6DC4}" type="slidenum">
              <a:rPr lang="en-US" smtClean="0"/>
              <a:t>2</a:t>
            </a:fld>
            <a:endParaRPr lang="en-US"/>
          </a:p>
        </p:txBody>
      </p:sp>
    </p:spTree>
    <p:extLst>
      <p:ext uri="{BB962C8B-B14F-4D97-AF65-F5344CB8AC3E}">
        <p14:creationId xmlns:p14="http://schemas.microsoft.com/office/powerpoint/2010/main" val="49804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I sat down with </a:t>
            </a:r>
            <a:r>
              <a:rPr lang="en-US" dirty="0" err="1"/>
              <a:t>Soovin</a:t>
            </a:r>
            <a:r>
              <a:rPr lang="en-US" dirty="0"/>
              <a:t>, a production localizer and translator in Seoul. She has worked on numerous commercial productions including</a:t>
            </a:r>
          </a:p>
          <a:p>
            <a:pPr marL="0" indent="0">
              <a:buNone/>
            </a:pPr>
            <a:r>
              <a:rPr lang="en-US" i="0" dirty="0"/>
              <a:t>1) </a:t>
            </a:r>
            <a:r>
              <a:rPr lang="en-US" i="1" dirty="0"/>
              <a:t>Sweeney Todd</a:t>
            </a:r>
            <a:r>
              <a:rPr lang="en-US" dirty="0"/>
              <a:t>,</a:t>
            </a:r>
          </a:p>
          <a:p>
            <a:pPr marL="0" indent="0">
              <a:buNone/>
            </a:pPr>
            <a:r>
              <a:rPr lang="en-US" i="0" dirty="0"/>
              <a:t>2) </a:t>
            </a:r>
            <a:r>
              <a:rPr lang="en-US" i="1" dirty="0"/>
              <a:t>Titanic</a:t>
            </a:r>
            <a:r>
              <a:rPr lang="en-US" dirty="0"/>
              <a:t>,</a:t>
            </a:r>
          </a:p>
          <a:p>
            <a:pPr marL="0" indent="0">
              <a:buNone/>
            </a:pPr>
            <a:r>
              <a:rPr lang="en-US" dirty="0"/>
              <a:t>3) </a:t>
            </a:r>
            <a:r>
              <a:rPr lang="en-US" i="1" dirty="0"/>
              <a:t>Cyrano</a:t>
            </a:r>
            <a:r>
              <a:rPr lang="en-US" i="0" dirty="0"/>
              <a:t>,</a:t>
            </a:r>
          </a:p>
          <a:p>
            <a:pPr marL="0" indent="0">
              <a:buNone/>
            </a:pPr>
            <a:r>
              <a:rPr lang="en-US" i="0" dirty="0"/>
              <a:t>4) and these past few months: </a:t>
            </a:r>
            <a:r>
              <a:rPr lang="en-US" i="1" dirty="0"/>
              <a:t>Betelgeuse</a:t>
            </a:r>
            <a:r>
              <a:rPr lang="en-US" i="0" dirty="0"/>
              <a:t>.</a:t>
            </a:r>
            <a:endParaRPr lang="en-US" dirty="0"/>
          </a:p>
        </p:txBody>
      </p:sp>
      <p:sp>
        <p:nvSpPr>
          <p:cNvPr id="4" name="Slide Number Placeholder 3"/>
          <p:cNvSpPr>
            <a:spLocks noGrp="1"/>
          </p:cNvSpPr>
          <p:nvPr>
            <p:ph type="sldNum" sz="quarter" idx="5"/>
          </p:nvPr>
        </p:nvSpPr>
        <p:spPr/>
        <p:txBody>
          <a:bodyPr/>
          <a:lstStyle/>
          <a:p>
            <a:fld id="{27813EB3-0078-4FC2-8E30-1EFC6B3C6DC4}" type="slidenum">
              <a:rPr lang="en-US" smtClean="0"/>
              <a:t>3</a:t>
            </a:fld>
            <a:endParaRPr lang="en-US"/>
          </a:p>
        </p:txBody>
      </p:sp>
    </p:spTree>
    <p:extLst>
      <p:ext uri="{BB962C8B-B14F-4D97-AF65-F5344CB8AC3E}">
        <p14:creationId xmlns:p14="http://schemas.microsoft.com/office/powerpoint/2010/main" val="72474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sat down with good friend </a:t>
            </a:r>
            <a:r>
              <a:rPr lang="en-US" dirty="0" err="1"/>
              <a:t>Jihye</a:t>
            </a:r>
            <a:r>
              <a:rPr lang="en-US" dirty="0"/>
              <a:t>, a fellow dramaturg in the Literary Managers and Dramaturgs of the Americas. She is based in Los Angeles and Seoul. She does not like musical theatre. But she is engrossed in Korean history. Most of what I’ll be discussing today about K-Theatre are based on the anecdotes of these two.</a:t>
            </a:r>
          </a:p>
        </p:txBody>
      </p:sp>
      <p:sp>
        <p:nvSpPr>
          <p:cNvPr id="4" name="Slide Number Placeholder 3"/>
          <p:cNvSpPr>
            <a:spLocks noGrp="1"/>
          </p:cNvSpPr>
          <p:nvPr>
            <p:ph type="sldNum" sz="quarter" idx="5"/>
          </p:nvPr>
        </p:nvSpPr>
        <p:spPr/>
        <p:txBody>
          <a:bodyPr/>
          <a:lstStyle/>
          <a:p>
            <a:fld id="{27813EB3-0078-4FC2-8E30-1EFC6B3C6DC4}" type="slidenum">
              <a:rPr lang="en-US" smtClean="0"/>
              <a:t>4</a:t>
            </a:fld>
            <a:endParaRPr lang="en-US"/>
          </a:p>
        </p:txBody>
      </p:sp>
    </p:spTree>
    <p:extLst>
      <p:ext uri="{BB962C8B-B14F-4D97-AF65-F5344CB8AC3E}">
        <p14:creationId xmlns:p14="http://schemas.microsoft.com/office/powerpoint/2010/main" val="87345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There is a 1,500 year’s worth of things to say about the history of K-Theatre. </a:t>
            </a:r>
            <a:r>
              <a:rPr lang="en-US" dirty="0" err="1"/>
              <a:t>Jihye</a:t>
            </a:r>
            <a:r>
              <a:rPr lang="en-US" dirty="0"/>
              <a:t> could answer those alongside me if we ever have such a presentation.</a:t>
            </a:r>
          </a:p>
          <a:p>
            <a:r>
              <a:rPr lang="en-US" dirty="0"/>
              <a:t>1) Instead, we will be focusing on 2020.</a:t>
            </a:r>
          </a:p>
        </p:txBody>
      </p:sp>
      <p:sp>
        <p:nvSpPr>
          <p:cNvPr id="4" name="Slide Number Placeholder 3"/>
          <p:cNvSpPr>
            <a:spLocks noGrp="1"/>
          </p:cNvSpPr>
          <p:nvPr>
            <p:ph type="sldNum" sz="quarter" idx="5"/>
          </p:nvPr>
        </p:nvSpPr>
        <p:spPr/>
        <p:txBody>
          <a:bodyPr/>
          <a:lstStyle/>
          <a:p>
            <a:fld id="{27813EB3-0078-4FC2-8E30-1EFC6B3C6DC4}" type="slidenum">
              <a:rPr lang="en-US" smtClean="0"/>
              <a:t>5</a:t>
            </a:fld>
            <a:endParaRPr lang="en-US"/>
          </a:p>
        </p:txBody>
      </p:sp>
    </p:spTree>
    <p:extLst>
      <p:ext uri="{BB962C8B-B14F-4D97-AF65-F5344CB8AC3E}">
        <p14:creationId xmlns:p14="http://schemas.microsoft.com/office/powerpoint/2010/main" val="1580018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(Pointing to father) This is theatre.</a:t>
            </a:r>
          </a:p>
          <a:p>
            <a:r>
              <a:rPr lang="en-US" dirty="0"/>
              <a:t>(Pointing to daughter) And this is Covid. Small and deadly. Kidding.</a:t>
            </a:r>
          </a:p>
        </p:txBody>
      </p:sp>
      <p:sp>
        <p:nvSpPr>
          <p:cNvPr id="4" name="Slide Number Placeholder 3"/>
          <p:cNvSpPr>
            <a:spLocks noGrp="1"/>
          </p:cNvSpPr>
          <p:nvPr>
            <p:ph type="sldNum" sz="quarter" idx="5"/>
          </p:nvPr>
        </p:nvSpPr>
        <p:spPr/>
        <p:txBody>
          <a:bodyPr/>
          <a:lstStyle/>
          <a:p>
            <a:fld id="{27813EB3-0078-4FC2-8E30-1EFC6B3C6DC4}" type="slidenum">
              <a:rPr lang="en-US" smtClean="0"/>
              <a:t>6</a:t>
            </a:fld>
            <a:endParaRPr lang="en-US"/>
          </a:p>
        </p:txBody>
      </p:sp>
    </p:spTree>
    <p:extLst>
      <p:ext uri="{BB962C8B-B14F-4D97-AF65-F5344CB8AC3E}">
        <p14:creationId xmlns:p14="http://schemas.microsoft.com/office/powerpoint/2010/main" val="348383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(Pointing to mother) This is what Korea did to Covid.</a:t>
            </a:r>
          </a:p>
        </p:txBody>
      </p:sp>
      <p:sp>
        <p:nvSpPr>
          <p:cNvPr id="4" name="Slide Number Placeholder 3"/>
          <p:cNvSpPr>
            <a:spLocks noGrp="1"/>
          </p:cNvSpPr>
          <p:nvPr>
            <p:ph type="sldNum" sz="quarter" idx="5"/>
          </p:nvPr>
        </p:nvSpPr>
        <p:spPr/>
        <p:txBody>
          <a:bodyPr/>
          <a:lstStyle/>
          <a:p>
            <a:fld id="{27813EB3-0078-4FC2-8E30-1EFC6B3C6DC4}" type="slidenum">
              <a:rPr lang="en-US" smtClean="0"/>
              <a:t>7</a:t>
            </a:fld>
            <a:endParaRPr lang="en-US"/>
          </a:p>
        </p:txBody>
      </p:sp>
    </p:spTree>
    <p:extLst>
      <p:ext uri="{BB962C8B-B14F-4D97-AF65-F5344CB8AC3E}">
        <p14:creationId xmlns:p14="http://schemas.microsoft.com/office/powerpoint/2010/main" val="225978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Compared to most of the world, South Korea handled the pandemic promptly. They consistently had the least of infections and casualties without skewing their data. How did they do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Immense testing and tracking.</a:t>
            </a:r>
          </a:p>
        </p:txBody>
      </p:sp>
      <p:sp>
        <p:nvSpPr>
          <p:cNvPr id="4" name="Slide Number Placeholder 3"/>
          <p:cNvSpPr>
            <a:spLocks noGrp="1"/>
          </p:cNvSpPr>
          <p:nvPr>
            <p:ph type="sldNum" sz="quarter" idx="5"/>
          </p:nvPr>
        </p:nvSpPr>
        <p:spPr/>
        <p:txBody>
          <a:bodyPr/>
          <a:lstStyle/>
          <a:p>
            <a:fld id="{27813EB3-0078-4FC2-8E30-1EFC6B3C6DC4}" type="slidenum">
              <a:rPr lang="en-US" smtClean="0"/>
              <a:t>8</a:t>
            </a:fld>
            <a:endParaRPr lang="en-US"/>
          </a:p>
        </p:txBody>
      </p:sp>
    </p:spTree>
    <p:extLst>
      <p:ext uri="{BB962C8B-B14F-4D97-AF65-F5344CB8AC3E}">
        <p14:creationId xmlns:p14="http://schemas.microsoft.com/office/powerpoint/2010/main" val="242432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2021-10-31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2021-10-31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2021-10-31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2021-10-31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fif"/></Relationships>
</file>

<file path=ppt/slides/_rels/slide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ity at night&#10;&#10;Description automatically generated with low confidence">
            <a:extLst>
              <a:ext uri="{FF2B5EF4-FFF2-40B4-BE49-F238E27FC236}">
                <a16:creationId xmlns:a16="http://schemas.microsoft.com/office/drawing/2014/main" id="{E9C6D323-B79C-49BF-8536-D511AFE65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bigbang">
            <a:hlinkClick r:id="" action="ppaction://media"/>
            <a:extLst>
              <a:ext uri="{FF2B5EF4-FFF2-40B4-BE49-F238E27FC236}">
                <a16:creationId xmlns:a16="http://schemas.microsoft.com/office/drawing/2014/main" id="{766474E1-2C34-42B2-A5B8-61DBD407D4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pic>
        <p:nvPicPr>
          <p:cNvPr id="9" name="Picture 8" descr="Logo&#10;&#10;Description automatically generated">
            <a:extLst>
              <a:ext uri="{FF2B5EF4-FFF2-40B4-BE49-F238E27FC236}">
                <a16:creationId xmlns:a16="http://schemas.microsoft.com/office/drawing/2014/main" id="{BFB73E0A-D235-44FB-80FE-E78069E56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4440" y="3429000"/>
            <a:ext cx="3563119" cy="3288799"/>
          </a:xfrm>
          <a:prstGeom prst="rect">
            <a:avLst/>
          </a:prstGeom>
        </p:spPr>
      </p:pic>
    </p:spTree>
    <p:extLst>
      <p:ext uri="{BB962C8B-B14F-4D97-AF65-F5344CB8AC3E}">
        <p14:creationId xmlns:p14="http://schemas.microsoft.com/office/powerpoint/2010/main" val="18245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500"/>
                                        <p:tgtEl>
                                          <p:spTgt spid="3"/>
                                        </p:tgtEl>
                                      </p:cBhvr>
                                    </p:animEffect>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1" presetClass="mediacall" presetSubtype="0" fill="hold" nodeType="withEffect">
                                  <p:stCondLst>
                                    <p:cond delay="0"/>
                                  </p:stCondLst>
                                  <p:childTnLst>
                                    <p:cmd type="call" cmd="playFrom(0.0)">
                                      <p:cBhvr>
                                        <p:cTn id="13" dur="205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9783230-0FF6-4198-9910-BAED24BAE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sp>
        <p:nvSpPr>
          <p:cNvPr id="4" name="Title 10">
            <a:extLst>
              <a:ext uri="{FF2B5EF4-FFF2-40B4-BE49-F238E27FC236}">
                <a16:creationId xmlns:a16="http://schemas.microsoft.com/office/drawing/2014/main" id="{CB984B54-1412-478B-B0F0-624847ECFB15}"/>
              </a:ext>
            </a:extLst>
          </p:cNvPr>
          <p:cNvSpPr txBox="1">
            <a:spLocks/>
          </p:cNvSpPr>
          <p:nvPr/>
        </p:nvSpPr>
        <p:spPr>
          <a:xfrm>
            <a:off x="1143001" y="0"/>
            <a:ext cx="9905998" cy="1905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000" b="1" dirty="0">
                <a:latin typeface="Bodoni MT" panose="02070603080606020203" pitchFamily="18" charset="0"/>
              </a:rPr>
              <a:t>K-Theatre</a:t>
            </a:r>
          </a:p>
        </p:txBody>
      </p:sp>
      <p:sp>
        <p:nvSpPr>
          <p:cNvPr id="5" name="TextBox 4">
            <a:extLst>
              <a:ext uri="{FF2B5EF4-FFF2-40B4-BE49-F238E27FC236}">
                <a16:creationId xmlns:a16="http://schemas.microsoft.com/office/drawing/2014/main" id="{04E56DAC-A7CF-4339-B8E7-28B29AF01FA2}"/>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What's Fostering Downstage in the Korean Peninsula</a:t>
            </a:r>
          </a:p>
        </p:txBody>
      </p:sp>
    </p:spTree>
    <p:extLst>
      <p:ext uri="{BB962C8B-B14F-4D97-AF65-F5344CB8AC3E}">
        <p14:creationId xmlns:p14="http://schemas.microsoft.com/office/powerpoint/2010/main" val="29663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80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4" fill="hold" grpId="0" nodeType="withEffect">
                                  <p:stCondLst>
                                    <p:cond delay="8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10" presetClass="exit" presetSubtype="0" fill="hold" nodeType="withEffect">
                                  <p:stCondLst>
                                    <p:cond delay="900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5793DD-D77E-4849-9026-2F19ADB13DDB}"/>
              </a:ext>
            </a:extLst>
          </p:cNvPr>
          <p:cNvPicPr>
            <a:picLocks noChangeAspect="1"/>
          </p:cNvPicPr>
          <p:nvPr/>
        </p:nvPicPr>
        <p:blipFill>
          <a:blip r:embed="rId3">
            <a:extLst>
              <a:ext uri="{28A0092B-C50C-407E-A947-70E740481C1C}">
                <a14:useLocalDpi xmlns:a14="http://schemas.microsoft.com/office/drawing/2010/main" val="0"/>
              </a:ext>
            </a:extLst>
          </a:blip>
          <a:srcRect l="13946" r="13946"/>
          <a:stretch/>
        </p:blipFill>
        <p:spPr>
          <a:xfrm>
            <a:off x="643467" y="640531"/>
            <a:ext cx="4010829" cy="5562301"/>
          </a:xfrm>
          <a:prstGeom prst="rect">
            <a:avLst/>
          </a:prstGeom>
        </p:spPr>
      </p:pic>
      <p:pic>
        <p:nvPicPr>
          <p:cNvPr id="6" name="Picture 5">
            <a:extLst>
              <a:ext uri="{FF2B5EF4-FFF2-40B4-BE49-F238E27FC236}">
                <a16:creationId xmlns:a16="http://schemas.microsoft.com/office/drawing/2014/main" id="{1A996E54-E3DF-42CF-8E59-8194AAC52342}"/>
              </a:ext>
            </a:extLst>
          </p:cNvPr>
          <p:cNvPicPr>
            <a:picLocks noChangeAspect="1"/>
          </p:cNvPicPr>
          <p:nvPr/>
        </p:nvPicPr>
        <p:blipFill>
          <a:blip r:embed="rId4">
            <a:extLst>
              <a:ext uri="{28A0092B-C50C-407E-A947-70E740481C1C}">
                <a14:useLocalDpi xmlns:a14="http://schemas.microsoft.com/office/drawing/2010/main" val="0"/>
              </a:ext>
            </a:extLst>
          </a:blip>
          <a:srcRect l="16576" r="16576"/>
          <a:stretch/>
        </p:blipFill>
        <p:spPr>
          <a:xfrm>
            <a:off x="4976026" y="640533"/>
            <a:ext cx="6572506" cy="5562301"/>
          </a:xfrm>
          <a:prstGeom prst="rect">
            <a:avLst/>
          </a:prstGeom>
        </p:spPr>
      </p:pic>
      <p:pic>
        <p:nvPicPr>
          <p:cNvPr id="12" name="Picture 11">
            <a:extLst>
              <a:ext uri="{FF2B5EF4-FFF2-40B4-BE49-F238E27FC236}">
                <a16:creationId xmlns:a16="http://schemas.microsoft.com/office/drawing/2014/main" id="{DC4BEFDB-AEDA-4AD5-A14B-870A40AEA005}"/>
              </a:ext>
            </a:extLst>
          </p:cNvPr>
          <p:cNvPicPr>
            <a:picLocks noChangeAspect="1"/>
          </p:cNvPicPr>
          <p:nvPr/>
        </p:nvPicPr>
        <p:blipFill>
          <a:blip r:embed="rId5">
            <a:extLst>
              <a:ext uri="{28A0092B-C50C-407E-A947-70E740481C1C}">
                <a14:useLocalDpi xmlns:a14="http://schemas.microsoft.com/office/drawing/2010/main" val="0"/>
              </a:ext>
            </a:extLst>
          </a:blip>
          <a:srcRect l="10674" r="10674"/>
          <a:stretch/>
        </p:blipFill>
        <p:spPr>
          <a:xfrm>
            <a:off x="4976026" y="640533"/>
            <a:ext cx="6572506" cy="5562301"/>
          </a:xfrm>
          <a:prstGeom prst="rect">
            <a:avLst/>
          </a:prstGeom>
        </p:spPr>
      </p:pic>
      <p:pic>
        <p:nvPicPr>
          <p:cNvPr id="13" name="Picture 12">
            <a:extLst>
              <a:ext uri="{FF2B5EF4-FFF2-40B4-BE49-F238E27FC236}">
                <a16:creationId xmlns:a16="http://schemas.microsoft.com/office/drawing/2014/main" id="{68ED312A-2508-44D9-A648-281C5E898E6E}"/>
              </a:ext>
            </a:extLst>
          </p:cNvPr>
          <p:cNvPicPr>
            <a:picLocks noChangeAspect="1"/>
          </p:cNvPicPr>
          <p:nvPr/>
        </p:nvPicPr>
        <p:blipFill>
          <a:blip r:embed="rId6">
            <a:extLst>
              <a:ext uri="{28A0092B-C50C-407E-A947-70E740481C1C}">
                <a14:useLocalDpi xmlns:a14="http://schemas.microsoft.com/office/drawing/2010/main" val="0"/>
              </a:ext>
            </a:extLst>
          </a:blip>
          <a:srcRect l="10613" r="10613"/>
          <a:stretch/>
        </p:blipFill>
        <p:spPr>
          <a:xfrm>
            <a:off x="4976026" y="640532"/>
            <a:ext cx="6572506" cy="5562301"/>
          </a:xfrm>
          <a:prstGeom prst="rect">
            <a:avLst/>
          </a:prstGeom>
        </p:spPr>
      </p:pic>
      <p:pic>
        <p:nvPicPr>
          <p:cNvPr id="10" name="Picture 9">
            <a:extLst>
              <a:ext uri="{FF2B5EF4-FFF2-40B4-BE49-F238E27FC236}">
                <a16:creationId xmlns:a16="http://schemas.microsoft.com/office/drawing/2014/main" id="{3C457120-2954-4404-A290-578BD1709545}"/>
              </a:ext>
            </a:extLst>
          </p:cNvPr>
          <p:cNvPicPr>
            <a:picLocks noChangeAspect="1"/>
          </p:cNvPicPr>
          <p:nvPr/>
        </p:nvPicPr>
        <p:blipFill>
          <a:blip r:embed="rId7">
            <a:extLst>
              <a:ext uri="{28A0092B-C50C-407E-A947-70E740481C1C}">
                <a14:useLocalDpi xmlns:a14="http://schemas.microsoft.com/office/drawing/2010/main" val="0"/>
              </a:ext>
            </a:extLst>
          </a:blip>
          <a:srcRect t="7685" b="7685"/>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rotWithShape="1">
          <a:blip r:embed="rId8">
            <a:extLst>
              <a:ext uri="{28A0092B-C50C-407E-A947-70E740481C1C}">
                <a14:useLocalDpi xmlns:a14="http://schemas.microsoft.com/office/drawing/2010/main" val="0"/>
              </a:ext>
            </a:extLst>
          </a:blip>
          <a:srcRect l="9286" r="18606"/>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err="1">
                <a:solidFill>
                  <a:schemeClr val="tx1"/>
                </a:solidFill>
                <a:latin typeface="Bodoni MT" panose="02070603080606020203" pitchFamily="18" charset="0"/>
                <a:ea typeface="Cambria" panose="02040503050406030204" pitchFamily="18" charset="0"/>
              </a:rPr>
              <a:t>Soovinique</a:t>
            </a:r>
            <a:r>
              <a:rPr lang="en-US" b="1" dirty="0">
                <a:solidFill>
                  <a:schemeClr val="tx1"/>
                </a:solidFill>
                <a:latin typeface="Bodoni MT" panose="02070603080606020203" pitchFamily="18" charset="0"/>
                <a:ea typeface="Cambria" panose="02040503050406030204" pitchFamily="18" charset="0"/>
              </a:rPr>
              <a:t> Kim</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Production Localizer and Translator</a:t>
            </a:r>
          </a:p>
        </p:txBody>
      </p:sp>
    </p:spTree>
    <p:extLst>
      <p:ext uri="{BB962C8B-B14F-4D97-AF65-F5344CB8AC3E}">
        <p14:creationId xmlns:p14="http://schemas.microsoft.com/office/powerpoint/2010/main" val="348816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par>
                                <p:cTn id="38" presetID="26"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290">
                                          <p:stCondLst>
                                            <p:cond delay="0"/>
                                          </p:stCondLst>
                                        </p:cTn>
                                        <p:tgtEl>
                                          <p:spTgt spid="10"/>
                                        </p:tgtEl>
                                      </p:cBhvr>
                                    </p:animEffect>
                                    <p:anim calcmode="lin" valueType="num">
                                      <p:cBhvr>
                                        <p:cTn id="41"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44"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45"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46" dur="13">
                                          <p:stCondLst>
                                            <p:cond delay="325"/>
                                          </p:stCondLst>
                                        </p:cTn>
                                        <p:tgtEl>
                                          <p:spTgt spid="10"/>
                                        </p:tgtEl>
                                      </p:cBhvr>
                                      <p:to x="100000" y="60000"/>
                                    </p:animScale>
                                    <p:animScale>
                                      <p:cBhvr>
                                        <p:cTn id="47" dur="83" decel="50000">
                                          <p:stCondLst>
                                            <p:cond delay="338"/>
                                          </p:stCondLst>
                                        </p:cTn>
                                        <p:tgtEl>
                                          <p:spTgt spid="10"/>
                                        </p:tgtEl>
                                      </p:cBhvr>
                                      <p:to x="100000" y="100000"/>
                                    </p:animScale>
                                    <p:animScale>
                                      <p:cBhvr>
                                        <p:cTn id="48" dur="13">
                                          <p:stCondLst>
                                            <p:cond delay="656"/>
                                          </p:stCondLst>
                                        </p:cTn>
                                        <p:tgtEl>
                                          <p:spTgt spid="10"/>
                                        </p:tgtEl>
                                      </p:cBhvr>
                                      <p:to x="100000" y="80000"/>
                                    </p:animScale>
                                    <p:animScale>
                                      <p:cBhvr>
                                        <p:cTn id="49" dur="83" decel="50000">
                                          <p:stCondLst>
                                            <p:cond delay="669"/>
                                          </p:stCondLst>
                                        </p:cTn>
                                        <p:tgtEl>
                                          <p:spTgt spid="10"/>
                                        </p:tgtEl>
                                      </p:cBhvr>
                                      <p:to x="100000" y="100000"/>
                                    </p:animScale>
                                    <p:animScale>
                                      <p:cBhvr>
                                        <p:cTn id="50" dur="13">
                                          <p:stCondLst>
                                            <p:cond delay="821"/>
                                          </p:stCondLst>
                                        </p:cTn>
                                        <p:tgtEl>
                                          <p:spTgt spid="10"/>
                                        </p:tgtEl>
                                      </p:cBhvr>
                                      <p:to x="100000" y="90000"/>
                                    </p:animScale>
                                    <p:animScale>
                                      <p:cBhvr>
                                        <p:cTn id="51" dur="83" decel="50000">
                                          <p:stCondLst>
                                            <p:cond delay="834"/>
                                          </p:stCondLst>
                                        </p:cTn>
                                        <p:tgtEl>
                                          <p:spTgt spid="10"/>
                                        </p:tgtEl>
                                      </p:cBhvr>
                                      <p:to x="100000" y="100000"/>
                                    </p:animScale>
                                    <p:animScale>
                                      <p:cBhvr>
                                        <p:cTn id="52" dur="13">
                                          <p:stCondLst>
                                            <p:cond delay="904"/>
                                          </p:stCondLst>
                                        </p:cTn>
                                        <p:tgtEl>
                                          <p:spTgt spid="10"/>
                                        </p:tgtEl>
                                      </p:cBhvr>
                                      <p:to x="100000" y="95000"/>
                                    </p:animScale>
                                    <p:animScale>
                                      <p:cBhvr>
                                        <p:cTn id="53" dur="83" decel="50000">
                                          <p:stCondLst>
                                            <p:cond delay="917"/>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0DCAB5-CE07-4354-9E08-B452F34A97EF}"/>
              </a:ext>
            </a:extLst>
          </p:cNvPr>
          <p:cNvPicPr>
            <a:picLocks noChangeAspect="1"/>
          </p:cNvPicPr>
          <p:nvPr/>
        </p:nvPicPr>
        <p:blipFill>
          <a:blip r:embed="rId3">
            <a:extLst>
              <a:ext uri="{28A0092B-C50C-407E-A947-70E740481C1C}">
                <a14:useLocalDpi xmlns:a14="http://schemas.microsoft.com/office/drawing/2010/main" val="0"/>
              </a:ext>
            </a:extLst>
          </a:blip>
          <a:srcRect t="7685" b="7685"/>
          <a:stretch/>
        </p:blipFill>
        <p:spPr>
          <a:xfrm>
            <a:off x="4976026" y="642657"/>
            <a:ext cx="6572506" cy="5562301"/>
          </a:xfrm>
          <a:prstGeom prst="rect">
            <a:avLst/>
          </a:prstGeom>
        </p:spPr>
      </p:pic>
      <p:pic>
        <p:nvPicPr>
          <p:cNvPr id="11" name="Picture 10">
            <a:extLst>
              <a:ext uri="{FF2B5EF4-FFF2-40B4-BE49-F238E27FC236}">
                <a16:creationId xmlns:a16="http://schemas.microsoft.com/office/drawing/2014/main" id="{E92773AC-B00F-4831-95DE-138C9C1187C0}"/>
              </a:ext>
            </a:extLst>
          </p:cNvPr>
          <p:cNvPicPr>
            <a:picLocks noChangeAspect="1"/>
          </p:cNvPicPr>
          <p:nvPr/>
        </p:nvPicPr>
        <p:blipFill rotWithShape="1">
          <a:blip r:embed="rId4">
            <a:extLst>
              <a:ext uri="{28A0092B-C50C-407E-A947-70E740481C1C}">
                <a14:useLocalDpi xmlns:a14="http://schemas.microsoft.com/office/drawing/2010/main" val="0"/>
              </a:ext>
            </a:extLst>
          </a:blip>
          <a:srcRect l="9286" r="18606"/>
          <a:stretch/>
        </p:blipFill>
        <p:spPr>
          <a:xfrm>
            <a:off x="643467" y="642658"/>
            <a:ext cx="4010829" cy="5562301"/>
          </a:xfrm>
          <a:prstGeom prst="rect">
            <a:avLst/>
          </a:prstGeom>
        </p:spPr>
      </p:pic>
      <p:pic>
        <p:nvPicPr>
          <p:cNvPr id="10" name="Picture 9">
            <a:extLst>
              <a:ext uri="{FF2B5EF4-FFF2-40B4-BE49-F238E27FC236}">
                <a16:creationId xmlns:a16="http://schemas.microsoft.com/office/drawing/2014/main" id="{3C457120-2954-4404-A290-578BD1709545}"/>
              </a:ext>
            </a:extLst>
          </p:cNvPr>
          <p:cNvPicPr>
            <a:picLocks noChangeAspect="1"/>
          </p:cNvPicPr>
          <p:nvPr/>
        </p:nvPicPr>
        <p:blipFill>
          <a:blip r:embed="rId5">
            <a:extLst>
              <a:ext uri="{28A0092B-C50C-407E-A947-70E740481C1C}">
                <a14:useLocalDpi xmlns:a14="http://schemas.microsoft.com/office/drawing/2010/main" val="0"/>
              </a:ext>
            </a:extLst>
          </a:blip>
          <a:srcRect l="10613" r="10613"/>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a:blip r:embed="rId6">
            <a:extLst>
              <a:ext uri="{28A0092B-C50C-407E-A947-70E740481C1C}">
                <a14:useLocalDpi xmlns:a14="http://schemas.microsoft.com/office/drawing/2010/main" val="0"/>
              </a:ext>
            </a:extLst>
          </a:blip>
          <a:srcRect t="3773" b="3773"/>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err="1">
                <a:solidFill>
                  <a:schemeClr val="tx1"/>
                </a:solidFill>
                <a:latin typeface="Bodoni MT" panose="02070603080606020203" pitchFamily="18" charset="0"/>
                <a:ea typeface="Cambria" panose="02040503050406030204" pitchFamily="18" charset="0"/>
              </a:rPr>
              <a:t>Jihye</a:t>
            </a:r>
            <a:r>
              <a:rPr lang="en-US" b="1" dirty="0">
                <a:solidFill>
                  <a:schemeClr val="tx1"/>
                </a:solidFill>
                <a:latin typeface="Bodoni MT" panose="02070603080606020203" pitchFamily="18" charset="0"/>
                <a:ea typeface="Cambria" panose="02040503050406030204" pitchFamily="18" charset="0"/>
              </a:rPr>
              <a:t> Kim</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Dramaturg</a:t>
            </a:r>
          </a:p>
        </p:txBody>
      </p:sp>
    </p:spTree>
    <p:extLst>
      <p:ext uri="{BB962C8B-B14F-4D97-AF65-F5344CB8AC3E}">
        <p14:creationId xmlns:p14="http://schemas.microsoft.com/office/powerpoint/2010/main" val="93828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toy, LEGO&#10;&#10;Description automatically generated">
            <a:extLst>
              <a:ext uri="{FF2B5EF4-FFF2-40B4-BE49-F238E27FC236}">
                <a16:creationId xmlns:a16="http://schemas.microsoft.com/office/drawing/2014/main" id="{565A5FA7-E98A-4905-9B37-A1D41AE7D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88123" cy="6858000"/>
          </a:xfrm>
          <a:prstGeom prst="rect">
            <a:avLst/>
          </a:prstGeom>
        </p:spPr>
      </p:pic>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a:extLst>
              <a:ext uri="{FF2B5EF4-FFF2-40B4-BE49-F238E27FC236}">
                <a16:creationId xmlns:a16="http://schemas.microsoft.com/office/drawing/2014/main" id="{CE434825-AECC-448C-9E49-09204A72E5BB}"/>
              </a:ext>
            </a:extLst>
          </p:cNvPr>
          <p:cNvPicPr>
            <a:picLocks noChangeAspect="1"/>
          </p:cNvPicPr>
          <p:nvPr/>
        </p:nvPicPr>
        <p:blipFill>
          <a:blip r:embed="rId4">
            <a:extLst>
              <a:ext uri="{28A0092B-C50C-407E-A947-70E740481C1C}">
                <a14:useLocalDpi xmlns:a14="http://schemas.microsoft.com/office/drawing/2010/main" val="0"/>
              </a:ext>
            </a:extLst>
          </a:blip>
          <a:srcRect l="20562" r="20562"/>
          <a:stretch/>
        </p:blipFill>
        <p:spPr>
          <a:xfrm>
            <a:off x="-1" y="10"/>
            <a:ext cx="7370057" cy="6857990"/>
          </a:xfrm>
          <a:prstGeom prst="rect">
            <a:avLst/>
          </a:prstGeom>
        </p:spPr>
      </p:pic>
      <p:pic>
        <p:nvPicPr>
          <p:cNvPr id="4" name="Picture 3" descr="A picture containing stone&#10;&#10;Description automatically generated">
            <a:extLst>
              <a:ext uri="{FF2B5EF4-FFF2-40B4-BE49-F238E27FC236}">
                <a16:creationId xmlns:a16="http://schemas.microsoft.com/office/drawing/2014/main" id="{C8E0C2F9-6983-4DA8-A7BE-606B3CB383BC}"/>
              </a:ext>
            </a:extLst>
          </p:cNvPr>
          <p:cNvPicPr>
            <a:picLocks noChangeAspect="1"/>
          </p:cNvPicPr>
          <p:nvPr/>
        </p:nvPicPr>
        <p:blipFill rotWithShape="1">
          <a:blip r:embed="rId5">
            <a:extLst>
              <a:ext uri="{28A0092B-C50C-407E-A947-70E740481C1C}">
                <a14:useLocalDpi xmlns:a14="http://schemas.microsoft.com/office/drawing/2010/main" val="0"/>
              </a:ext>
            </a:extLst>
          </a:blip>
          <a:srcRect t="10876" r="-2" b="17264"/>
          <a:stretch/>
        </p:blipFill>
        <p:spPr>
          <a:xfrm>
            <a:off x="7534656" y="1"/>
            <a:ext cx="4657344" cy="3346704"/>
          </a:xfrm>
          <a:prstGeom prst="rect">
            <a:avLst/>
          </a:prstGeom>
        </p:spPr>
      </p:pic>
      <p:pic>
        <p:nvPicPr>
          <p:cNvPr id="5" name="Picture 4">
            <a:extLst>
              <a:ext uri="{FF2B5EF4-FFF2-40B4-BE49-F238E27FC236}">
                <a16:creationId xmlns:a16="http://schemas.microsoft.com/office/drawing/2014/main" id="{61644288-9D34-4FE9-A16E-72858FDB8594}"/>
              </a:ext>
            </a:extLst>
          </p:cNvPr>
          <p:cNvPicPr>
            <a:picLocks noChangeAspect="1"/>
          </p:cNvPicPr>
          <p:nvPr/>
        </p:nvPicPr>
        <p:blipFill>
          <a:blip r:embed="rId6">
            <a:extLst>
              <a:ext uri="{28A0092B-C50C-407E-A947-70E740481C1C}">
                <a14:useLocalDpi xmlns:a14="http://schemas.microsoft.com/office/drawing/2010/main" val="0"/>
              </a:ext>
            </a:extLst>
          </a:blip>
          <a:srcRect l="3540" r="3540"/>
          <a:stretch/>
        </p:blipFill>
        <p:spPr>
          <a:xfrm>
            <a:off x="7534654" y="3511296"/>
            <a:ext cx="4657346" cy="3346704"/>
          </a:xfrm>
          <a:prstGeom prst="rect">
            <a:avLst/>
          </a:prstGeom>
        </p:spPr>
      </p:pic>
    </p:spTree>
    <p:extLst>
      <p:ext uri="{BB962C8B-B14F-4D97-AF65-F5344CB8AC3E}">
        <p14:creationId xmlns:p14="http://schemas.microsoft.com/office/powerpoint/2010/main" val="19632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erson wearing a suit and tie&#10;&#10;Description automatically generated with medium confidence">
            <a:extLst>
              <a:ext uri="{FF2B5EF4-FFF2-40B4-BE49-F238E27FC236}">
                <a16:creationId xmlns:a16="http://schemas.microsoft.com/office/drawing/2014/main" id="{D23A6552-E238-4F1C-BDE4-B5D1DA43B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107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erson in a suit&#10;&#10;Description automatically generated with medium confidence">
            <a:extLst>
              <a:ext uri="{FF2B5EF4-FFF2-40B4-BE49-F238E27FC236}">
                <a16:creationId xmlns:a16="http://schemas.microsoft.com/office/drawing/2014/main" id="{554A0154-6460-4E72-97DC-AD2EE0526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757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icture containing application&#10;&#10;Description automatically generated">
            <a:extLst>
              <a:ext uri="{FF2B5EF4-FFF2-40B4-BE49-F238E27FC236}">
                <a16:creationId xmlns:a16="http://schemas.microsoft.com/office/drawing/2014/main" id="{894FD73C-5055-495C-8579-B9A31FFF3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49144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2898</TotalTime>
  <Words>338</Words>
  <Application>Microsoft Office PowerPoint</Application>
  <PresentationFormat>Widescreen</PresentationFormat>
  <Paragraphs>30</Paragraphs>
  <Slides>8</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Bodoni MT</vt:lpstr>
      <vt:lpstr>Calibri</vt:lpstr>
      <vt:lpstr>Century Gothic</vt:lpstr>
      <vt:lpstr>Mesh</vt:lpstr>
      <vt:lpstr>PowerPoint Presentation</vt:lpstr>
      <vt:lpstr>PowerPoint Presentation</vt:lpstr>
      <vt:lpstr>Soovinique Kim</vt:lpstr>
      <vt:lpstr>Jihye Kim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1067</cp:revision>
  <cp:lastPrinted>2021-10-07T18:52:54Z</cp:lastPrinted>
  <dcterms:created xsi:type="dcterms:W3CDTF">2021-10-06T14:08:05Z</dcterms:created>
  <dcterms:modified xsi:type="dcterms:W3CDTF">2021-11-01T03:24:28Z</dcterms:modified>
</cp:coreProperties>
</file>